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56898-1FB9-5EFE-9B92-03E8F17516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82D836-AC40-9034-ED36-3BD17290C1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922934-D0F0-EE4C-0EE3-8099630A3B8C}"/>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5" name="Footer Placeholder 4">
            <a:extLst>
              <a:ext uri="{FF2B5EF4-FFF2-40B4-BE49-F238E27FC236}">
                <a16:creationId xmlns:a16="http://schemas.microsoft.com/office/drawing/2014/main" id="{01C70745-D8F8-AE50-241E-4D1858B7C4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DA3B9F-6F25-D4B7-44D5-75D2F56864B5}"/>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16798914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980FF-5B35-470A-73AB-7094169487D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04A85B-A5AA-7E67-E2E0-ACC0AD3300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48506D-69E3-27F8-F3DE-A0401C4BED54}"/>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5" name="Footer Placeholder 4">
            <a:extLst>
              <a:ext uri="{FF2B5EF4-FFF2-40B4-BE49-F238E27FC236}">
                <a16:creationId xmlns:a16="http://schemas.microsoft.com/office/drawing/2014/main" id="{0D0D9AFE-484F-7131-2D41-4ED6C6B6C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69D6BB-7DBD-AD1D-3DC6-79896E1FDF71}"/>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1622683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D4AA57-1CC7-EBD8-91B7-1DAD41FD3B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6A5260-AB57-149F-53F6-F8FB1287AC3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E8F89-2132-BA1F-2DBF-B1C5AEA5CB38}"/>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5" name="Footer Placeholder 4">
            <a:extLst>
              <a:ext uri="{FF2B5EF4-FFF2-40B4-BE49-F238E27FC236}">
                <a16:creationId xmlns:a16="http://schemas.microsoft.com/office/drawing/2014/main" id="{C9F741C8-55C6-34AD-20BC-734361B7FA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C749AC-7E7E-CF86-3D45-38093A28C3ED}"/>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3467459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ADC1D-E64F-F112-4748-488CED2746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4124CA-BE9A-0509-AC2E-836CC6DBFC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462FE7-A1BF-2F48-888B-8402EA0B2980}"/>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5" name="Footer Placeholder 4">
            <a:extLst>
              <a:ext uri="{FF2B5EF4-FFF2-40B4-BE49-F238E27FC236}">
                <a16:creationId xmlns:a16="http://schemas.microsoft.com/office/drawing/2014/main" id="{5456545E-275A-78F7-54D3-75CC74A41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3F0B6C-73AB-3DFC-C592-7DB225568808}"/>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3151898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15743-4974-18F6-8515-E31F293366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E80D34-0B30-6871-0596-2FA7E128D1D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B6E743-F8A6-37BB-2A26-AECF0F340229}"/>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5" name="Footer Placeholder 4">
            <a:extLst>
              <a:ext uri="{FF2B5EF4-FFF2-40B4-BE49-F238E27FC236}">
                <a16:creationId xmlns:a16="http://schemas.microsoft.com/office/drawing/2014/main" id="{164AF82B-86E7-2E9D-1721-FC98574520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E275EB-FE8B-172C-1091-A64D795679D6}"/>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1580918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BEACB-6EF7-D266-1D65-EB6C745C7F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D20BA-6A71-AA47-6C86-C93F3EC8ACC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8FA353-E6DF-7DBE-1D1B-7E0790C698B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66F5D7-02F8-5D6F-A223-98810BD77147}"/>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6" name="Footer Placeholder 5">
            <a:extLst>
              <a:ext uri="{FF2B5EF4-FFF2-40B4-BE49-F238E27FC236}">
                <a16:creationId xmlns:a16="http://schemas.microsoft.com/office/drawing/2014/main" id="{E4CACE43-2EBF-90CA-B74F-B6D9D8367A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18EB16-16EC-B620-ADCB-5FCAA7158577}"/>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35926359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5398E-9310-6D37-C6DF-0CBD59057B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45290F-C4E9-C906-8350-B6791389E6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801A02-E089-6373-4926-AA8B5729A2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6106D3-517A-43DC-967C-9BCC302F70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830A13-3609-B42D-CDBB-632F660333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EF53DB-7D3D-CF05-DDAD-DD27A8F1473E}"/>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8" name="Footer Placeholder 7">
            <a:extLst>
              <a:ext uri="{FF2B5EF4-FFF2-40B4-BE49-F238E27FC236}">
                <a16:creationId xmlns:a16="http://schemas.microsoft.com/office/drawing/2014/main" id="{FAD6F725-699D-3B7D-106B-C4E9CEF5B05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E5F0F8-875B-75D4-1ED6-6761AC92EC79}"/>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32940960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56A4F-B674-42AA-1C84-DA71704414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690742-BB0B-3FAC-5609-E9C6FD3822E3}"/>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4" name="Footer Placeholder 3">
            <a:extLst>
              <a:ext uri="{FF2B5EF4-FFF2-40B4-BE49-F238E27FC236}">
                <a16:creationId xmlns:a16="http://schemas.microsoft.com/office/drawing/2014/main" id="{7E161CFD-722F-D7EE-C1AE-C76667208E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A64D23-8984-1197-4CAA-DD9CA88C5412}"/>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2447824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3F4AE6-BB6B-A6FD-58E6-CFCE8CB077CC}"/>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3" name="Footer Placeholder 2">
            <a:extLst>
              <a:ext uri="{FF2B5EF4-FFF2-40B4-BE49-F238E27FC236}">
                <a16:creationId xmlns:a16="http://schemas.microsoft.com/office/drawing/2014/main" id="{9A1B1682-9F3A-70F3-4B98-1150C03CA04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57B68E5-6D37-AF97-CECB-362867D9F335}"/>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780977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6FDC-186D-96BC-6F7B-9F248B36E6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E513F3B-1A89-F998-9E5E-C00E0A62E80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206A76-E266-40E9-DD49-CBDB59DC41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710098-5294-6928-71A9-BEADF84A2EEF}"/>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6" name="Footer Placeholder 5">
            <a:extLst>
              <a:ext uri="{FF2B5EF4-FFF2-40B4-BE49-F238E27FC236}">
                <a16:creationId xmlns:a16="http://schemas.microsoft.com/office/drawing/2014/main" id="{53EEB093-7684-4E31-0428-0543746961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83E841-F873-E8A0-9465-C934F8C1564C}"/>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1911013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3C9D9-D53D-FA20-8C81-E8D37D862A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FBFC76-A859-7A54-1160-D52986EB6F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D1C616-8A75-153B-5CD7-C8C26BCE7B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7C65F1-3FEF-DAE2-0DF0-EE694580C0A2}"/>
              </a:ext>
            </a:extLst>
          </p:cNvPr>
          <p:cNvSpPr>
            <a:spLocks noGrp="1"/>
          </p:cNvSpPr>
          <p:nvPr>
            <p:ph type="dt" sz="half" idx="10"/>
          </p:nvPr>
        </p:nvSpPr>
        <p:spPr/>
        <p:txBody>
          <a:bodyPr/>
          <a:lstStyle/>
          <a:p>
            <a:fld id="{BF38321E-EC1C-8243-8730-8853E6DC00C5}" type="datetimeFigureOut">
              <a:rPr lang="en-US" smtClean="0"/>
              <a:t>8/25/24</a:t>
            </a:fld>
            <a:endParaRPr lang="en-US"/>
          </a:p>
        </p:txBody>
      </p:sp>
      <p:sp>
        <p:nvSpPr>
          <p:cNvPr id="6" name="Footer Placeholder 5">
            <a:extLst>
              <a:ext uri="{FF2B5EF4-FFF2-40B4-BE49-F238E27FC236}">
                <a16:creationId xmlns:a16="http://schemas.microsoft.com/office/drawing/2014/main" id="{20792E59-25E4-7F5F-50FF-E2CAEC4B21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6B9ECF-7095-B6A6-EF11-0AB1B90A09D3}"/>
              </a:ext>
            </a:extLst>
          </p:cNvPr>
          <p:cNvSpPr>
            <a:spLocks noGrp="1"/>
          </p:cNvSpPr>
          <p:nvPr>
            <p:ph type="sldNum" sz="quarter" idx="12"/>
          </p:nvPr>
        </p:nvSpPr>
        <p:spPr/>
        <p:txBody>
          <a:bodyPr/>
          <a:lstStyle/>
          <a:p>
            <a:fld id="{ED9ACDC1-188E-D340-A512-4E1EF312AECD}" type="slidenum">
              <a:rPr lang="en-US" smtClean="0"/>
              <a:t>‹#›</a:t>
            </a:fld>
            <a:endParaRPr lang="en-US"/>
          </a:p>
        </p:txBody>
      </p:sp>
    </p:spTree>
    <p:extLst>
      <p:ext uri="{BB962C8B-B14F-4D97-AF65-F5344CB8AC3E}">
        <p14:creationId xmlns:p14="http://schemas.microsoft.com/office/powerpoint/2010/main" val="3095063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DB0FE7-3158-56C3-379E-7C73E5E347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1D5EAEC-8376-BFE4-0EDD-2A4E78C33B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3B10EE-756D-095C-DB58-57722FC495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F38321E-EC1C-8243-8730-8853E6DC00C5}" type="datetimeFigureOut">
              <a:rPr lang="en-US" smtClean="0"/>
              <a:t>8/25/24</a:t>
            </a:fld>
            <a:endParaRPr lang="en-US"/>
          </a:p>
        </p:txBody>
      </p:sp>
      <p:sp>
        <p:nvSpPr>
          <p:cNvPr id="5" name="Footer Placeholder 4">
            <a:extLst>
              <a:ext uri="{FF2B5EF4-FFF2-40B4-BE49-F238E27FC236}">
                <a16:creationId xmlns:a16="http://schemas.microsoft.com/office/drawing/2014/main" id="{62715117-FFAD-D76D-2F27-BD7C52EB8F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2E49704-AD12-B33E-4DDD-9A00643AA3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D9ACDC1-188E-D340-A512-4E1EF312AECD}" type="slidenum">
              <a:rPr lang="en-US" smtClean="0"/>
              <a:t>‹#›</a:t>
            </a:fld>
            <a:endParaRPr lang="en-US"/>
          </a:p>
        </p:txBody>
      </p:sp>
    </p:spTree>
    <p:extLst>
      <p:ext uri="{BB962C8B-B14F-4D97-AF65-F5344CB8AC3E}">
        <p14:creationId xmlns:p14="http://schemas.microsoft.com/office/powerpoint/2010/main" val="7470120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youtu.be/PSs6nxngL6k?si=3njJyPRhLOVK_n1E" TargetMode="External"/><Relationship Id="rId2" Type="http://schemas.openxmlformats.org/officeDocument/2006/relationships/hyperlink" Target="https://youtu.be/PSs6nxngL6k?si=wpjxlHYGYD6bA0HZ"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youtu.be/zjkBMFhNj_g?si=kJV_jbDWr1-uI-XP"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arxiv.org/abs/1706.03762"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07DD9-C70A-491D-8FA3-23223E638433}"/>
              </a:ext>
            </a:extLst>
          </p:cNvPr>
          <p:cNvSpPr>
            <a:spLocks noGrp="1"/>
          </p:cNvSpPr>
          <p:nvPr>
            <p:ph type="ctrTitle"/>
          </p:nvPr>
        </p:nvSpPr>
        <p:spPr/>
        <p:txBody>
          <a:bodyPr/>
          <a:lstStyle/>
          <a:p>
            <a:r>
              <a:rPr lang="en-US" dirty="0"/>
              <a:t>LLM Basics - Transformers</a:t>
            </a:r>
          </a:p>
        </p:txBody>
      </p:sp>
      <p:sp>
        <p:nvSpPr>
          <p:cNvPr id="3" name="Subtitle 2">
            <a:extLst>
              <a:ext uri="{FF2B5EF4-FFF2-40B4-BE49-F238E27FC236}">
                <a16:creationId xmlns:a16="http://schemas.microsoft.com/office/drawing/2014/main" id="{8DD17589-DBA7-F2FF-E59B-D0ED4DBB275D}"/>
              </a:ext>
            </a:extLst>
          </p:cNvPr>
          <p:cNvSpPr>
            <a:spLocks noGrp="1"/>
          </p:cNvSpPr>
          <p:nvPr>
            <p:ph type="subTitle" idx="1"/>
          </p:nvPr>
        </p:nvSpPr>
        <p:spPr/>
        <p:txBody>
          <a:bodyPr/>
          <a:lstStyle/>
          <a:p>
            <a:r>
              <a:rPr lang="en-US" dirty="0"/>
              <a:t>Dr. Aydede</a:t>
            </a:r>
          </a:p>
          <a:p>
            <a:r>
              <a:rPr lang="en-US" dirty="0"/>
              <a:t>SMU - NLP &amp; LLM Workshop – August 28, 2024</a:t>
            </a:r>
          </a:p>
        </p:txBody>
      </p:sp>
    </p:spTree>
    <p:extLst>
      <p:ext uri="{BB962C8B-B14F-4D97-AF65-F5344CB8AC3E}">
        <p14:creationId xmlns:p14="http://schemas.microsoft.com/office/powerpoint/2010/main" val="16127639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568921-0C78-04A3-AAE1-D05BFD881638}"/>
              </a:ext>
            </a:extLst>
          </p:cNvPr>
          <p:cNvSpPr>
            <a:spLocks noGrp="1"/>
          </p:cNvSpPr>
          <p:nvPr>
            <p:ph type="title"/>
          </p:nvPr>
        </p:nvSpPr>
        <p:spPr>
          <a:xfrm>
            <a:off x="630936" y="640823"/>
            <a:ext cx="3419856" cy="5583148"/>
          </a:xfrm>
        </p:spPr>
        <p:txBody>
          <a:bodyPr vert="horz" lIns="91440" tIns="45720" rIns="91440" bIns="45720" rtlCol="0" anchor="ctr">
            <a:normAutofit/>
          </a:bodyPr>
          <a:lstStyle/>
          <a:p>
            <a:r>
              <a:rPr lang="en-US" sz="5400" kern="1200" dirty="0">
                <a:solidFill>
                  <a:schemeClr val="tx1"/>
                </a:solidFill>
                <a:latin typeface="+mj-lt"/>
                <a:ea typeface="+mj-ea"/>
                <a:cs typeface="+mj-cs"/>
              </a:rPr>
              <a:t>Now we need to decode the </a:t>
            </a:r>
            <a:r>
              <a:rPr lang="en-US" sz="5400" b="1" kern="1200" dirty="0">
                <a:solidFill>
                  <a:srgbClr val="FF0000"/>
                </a:solidFill>
                <a:latin typeface="+mj-lt"/>
                <a:ea typeface="+mj-ea"/>
                <a:cs typeface="+mj-cs"/>
              </a:rPr>
              <a:t>context vector</a:t>
            </a:r>
          </a:p>
        </p:txBody>
      </p:sp>
      <p:sp>
        <p:nvSpPr>
          <p:cNvPr id="13"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D223BF6-73D6-E952-5616-6E382A9E5D1F}"/>
              </a:ext>
            </a:extLst>
          </p:cNvPr>
          <p:cNvPicPr>
            <a:picLocks noChangeAspect="1"/>
          </p:cNvPicPr>
          <p:nvPr/>
        </p:nvPicPr>
        <p:blipFill>
          <a:blip r:embed="rId2"/>
          <a:stretch>
            <a:fillRect/>
          </a:stretch>
        </p:blipFill>
        <p:spPr>
          <a:xfrm>
            <a:off x="4654296" y="976145"/>
            <a:ext cx="6894576" cy="3223213"/>
          </a:xfrm>
          <a:prstGeom prst="rect">
            <a:avLst/>
          </a:prstGeom>
        </p:spPr>
      </p:pic>
      <p:sp>
        <p:nvSpPr>
          <p:cNvPr id="6" name="TextBox 5">
            <a:extLst>
              <a:ext uri="{FF2B5EF4-FFF2-40B4-BE49-F238E27FC236}">
                <a16:creationId xmlns:a16="http://schemas.microsoft.com/office/drawing/2014/main" id="{6E7F4306-847A-7F99-2612-652B84CF6C59}"/>
              </a:ext>
            </a:extLst>
          </p:cNvPr>
          <p:cNvSpPr txBox="1"/>
          <p:nvPr/>
        </p:nvSpPr>
        <p:spPr>
          <a:xfrm>
            <a:off x="4654296" y="4798577"/>
            <a:ext cx="6894576" cy="1428487"/>
          </a:xfrm>
          <a:prstGeom prst="rect">
            <a:avLst/>
          </a:prstGeom>
        </p:spPr>
        <p:txBody>
          <a:bodyPr vert="horz" lIns="91440" tIns="45720" rIns="91440" bIns="45720" rtlCol="0" anchor="t">
            <a:normAutofit/>
          </a:bodyPr>
          <a:lstStyle/>
          <a:p>
            <a:pPr>
              <a:lnSpc>
                <a:spcPct val="90000"/>
              </a:lnSpc>
              <a:spcAft>
                <a:spcPts val="600"/>
              </a:spcAft>
            </a:pPr>
            <a:r>
              <a:rPr lang="en-US" sz="2200" dirty="0"/>
              <a:t>The context vector is used to initialize the long and short-term memories (the cell and the hidden state) is the LSTM in the Decoder .  The goal is to decode the Context Vector into output sentence</a:t>
            </a:r>
          </a:p>
        </p:txBody>
      </p:sp>
    </p:spTree>
    <p:extLst>
      <p:ext uri="{BB962C8B-B14F-4D97-AF65-F5344CB8AC3E}">
        <p14:creationId xmlns:p14="http://schemas.microsoft.com/office/powerpoint/2010/main" val="4194422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E33DE20-0764-70BA-12E8-6914E901B36B}"/>
              </a:ext>
            </a:extLst>
          </p:cNvPr>
          <p:cNvPicPr>
            <a:picLocks noChangeAspect="1"/>
          </p:cNvPicPr>
          <p:nvPr/>
        </p:nvPicPr>
        <p:blipFill>
          <a:blip r:embed="rId2"/>
          <a:stretch>
            <a:fillRect/>
          </a:stretch>
        </p:blipFill>
        <p:spPr>
          <a:xfrm>
            <a:off x="844121" y="1743075"/>
            <a:ext cx="4216400" cy="4749800"/>
          </a:xfrm>
          <a:prstGeom prst="rect">
            <a:avLst/>
          </a:prstGeom>
        </p:spPr>
      </p:pic>
      <p:sp>
        <p:nvSpPr>
          <p:cNvPr id="2" name="Title 1">
            <a:extLst>
              <a:ext uri="{FF2B5EF4-FFF2-40B4-BE49-F238E27FC236}">
                <a16:creationId xmlns:a16="http://schemas.microsoft.com/office/drawing/2014/main" id="{711A4A9D-EBB2-F888-D291-3A450DA70939}"/>
              </a:ext>
            </a:extLst>
          </p:cNvPr>
          <p:cNvSpPr>
            <a:spLocks noGrp="1"/>
          </p:cNvSpPr>
          <p:nvPr>
            <p:ph type="title"/>
          </p:nvPr>
        </p:nvSpPr>
        <p:spPr/>
        <p:txBody>
          <a:bodyPr/>
          <a:lstStyle/>
          <a:p>
            <a:r>
              <a:rPr lang="en-US" dirty="0"/>
              <a:t>Decoder start with EOS</a:t>
            </a:r>
          </a:p>
        </p:txBody>
      </p:sp>
      <p:pic>
        <p:nvPicPr>
          <p:cNvPr id="4" name="Picture 3">
            <a:extLst>
              <a:ext uri="{FF2B5EF4-FFF2-40B4-BE49-F238E27FC236}">
                <a16:creationId xmlns:a16="http://schemas.microsoft.com/office/drawing/2014/main" id="{D1EBE310-DF06-6DA5-4A9C-17F1A624704F}"/>
              </a:ext>
            </a:extLst>
          </p:cNvPr>
          <p:cNvPicPr>
            <a:picLocks noChangeAspect="1"/>
          </p:cNvPicPr>
          <p:nvPr/>
        </p:nvPicPr>
        <p:blipFill>
          <a:blip r:embed="rId3"/>
          <a:stretch>
            <a:fillRect/>
          </a:stretch>
        </p:blipFill>
        <p:spPr>
          <a:xfrm>
            <a:off x="5677672" y="2458995"/>
            <a:ext cx="4193791" cy="3794382"/>
          </a:xfrm>
          <a:prstGeom prst="rect">
            <a:avLst/>
          </a:prstGeom>
        </p:spPr>
      </p:pic>
    </p:spTree>
    <p:extLst>
      <p:ext uri="{BB962C8B-B14F-4D97-AF65-F5344CB8AC3E}">
        <p14:creationId xmlns:p14="http://schemas.microsoft.com/office/powerpoint/2010/main" val="872758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E47195D-EC06-4298-8805-0F0D659976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AC55E6-0767-3910-BEC3-A53929D70213}"/>
              </a:ext>
            </a:extLst>
          </p:cNvPr>
          <p:cNvSpPr>
            <a:spLocks noGrp="1"/>
          </p:cNvSpPr>
          <p:nvPr>
            <p:ph type="title"/>
          </p:nvPr>
        </p:nvSpPr>
        <p:spPr>
          <a:xfrm>
            <a:off x="9267909" y="2023110"/>
            <a:ext cx="2469624" cy="2846070"/>
          </a:xfrm>
        </p:spPr>
        <p:txBody>
          <a:bodyPr vert="horz" lIns="91440" tIns="45720" rIns="91440" bIns="45720" rtlCol="0" anchor="ctr">
            <a:normAutofit/>
          </a:bodyPr>
          <a:lstStyle/>
          <a:p>
            <a:r>
              <a:rPr lang="en-US" sz="3700" dirty="0"/>
              <a:t>Translation doesn’t stop until EOS</a:t>
            </a:r>
          </a:p>
        </p:txBody>
      </p:sp>
      <p:sp>
        <p:nvSpPr>
          <p:cNvPr id="11" name="Rectangle 10">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2079045-DFDB-C7AA-73AB-570BFBB89EF0}"/>
              </a:ext>
            </a:extLst>
          </p:cNvPr>
          <p:cNvPicPr>
            <a:picLocks noChangeAspect="1"/>
          </p:cNvPicPr>
          <p:nvPr/>
        </p:nvPicPr>
        <p:blipFill>
          <a:blip r:embed="rId2"/>
          <a:stretch>
            <a:fillRect/>
          </a:stretch>
        </p:blipFill>
        <p:spPr>
          <a:xfrm>
            <a:off x="1791730" y="953841"/>
            <a:ext cx="4621427" cy="4727972"/>
          </a:xfrm>
          <a:prstGeom prst="rect">
            <a:avLst/>
          </a:prstGeom>
        </p:spPr>
      </p:pic>
      <p:sp>
        <p:nvSpPr>
          <p:cNvPr id="15" name="Rectangle 14">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AFB8273-D7F5-E635-B601-7D0B91B3473D}"/>
              </a:ext>
            </a:extLst>
          </p:cNvPr>
          <p:cNvPicPr>
            <a:picLocks noChangeAspect="1"/>
          </p:cNvPicPr>
          <p:nvPr/>
        </p:nvPicPr>
        <p:blipFill>
          <a:blip r:embed="rId3"/>
          <a:stretch>
            <a:fillRect/>
          </a:stretch>
        </p:blipFill>
        <p:spPr>
          <a:xfrm>
            <a:off x="1447562" y="452272"/>
            <a:ext cx="7820347" cy="212034"/>
          </a:xfrm>
          <a:prstGeom prst="rect">
            <a:avLst/>
          </a:prstGeom>
        </p:spPr>
      </p:pic>
    </p:spTree>
    <p:extLst>
      <p:ext uri="{BB962C8B-B14F-4D97-AF65-F5344CB8AC3E}">
        <p14:creationId xmlns:p14="http://schemas.microsoft.com/office/powerpoint/2010/main" val="36203847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3C0AD-A68A-F6C2-8161-28BAA6C36AD9}"/>
              </a:ext>
            </a:extLst>
          </p:cNvPr>
          <p:cNvSpPr>
            <a:spLocks noGrp="1"/>
          </p:cNvSpPr>
          <p:nvPr>
            <p:ph type="title"/>
          </p:nvPr>
        </p:nvSpPr>
        <p:spPr/>
        <p:txBody>
          <a:bodyPr/>
          <a:lstStyle/>
          <a:p>
            <a:r>
              <a:rPr lang="en-US" dirty="0"/>
              <a:t>Attention for NNs</a:t>
            </a:r>
          </a:p>
        </p:txBody>
      </p:sp>
      <p:pic>
        <p:nvPicPr>
          <p:cNvPr id="7" name="Content Placeholder 3">
            <a:extLst>
              <a:ext uri="{FF2B5EF4-FFF2-40B4-BE49-F238E27FC236}">
                <a16:creationId xmlns:a16="http://schemas.microsoft.com/office/drawing/2014/main" id="{4C6B78DD-372F-1A5B-13ED-D0A6FF164461}"/>
              </a:ext>
            </a:extLst>
          </p:cNvPr>
          <p:cNvPicPr>
            <a:picLocks noChangeAspect="1"/>
          </p:cNvPicPr>
          <p:nvPr/>
        </p:nvPicPr>
        <p:blipFill>
          <a:blip r:embed="rId2"/>
          <a:stretch>
            <a:fillRect/>
          </a:stretch>
        </p:blipFill>
        <p:spPr>
          <a:xfrm>
            <a:off x="838200" y="2516040"/>
            <a:ext cx="10515600" cy="2970508"/>
          </a:xfrm>
          <a:prstGeom prst="rect">
            <a:avLst/>
          </a:prstGeom>
        </p:spPr>
      </p:pic>
    </p:spTree>
    <p:extLst>
      <p:ext uri="{BB962C8B-B14F-4D97-AF65-F5344CB8AC3E}">
        <p14:creationId xmlns:p14="http://schemas.microsoft.com/office/powerpoint/2010/main" val="12531352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55724-99F8-E65A-DD61-83C63D9328D8}"/>
              </a:ext>
            </a:extLst>
          </p:cNvPr>
          <p:cNvSpPr>
            <a:spLocks noGrp="1"/>
          </p:cNvSpPr>
          <p:nvPr>
            <p:ph type="title"/>
          </p:nvPr>
        </p:nvSpPr>
        <p:spPr/>
        <p:txBody>
          <a:bodyPr/>
          <a:lstStyle/>
          <a:p>
            <a:r>
              <a:rPr lang="en-US" dirty="0"/>
              <a:t>For attention and transformer </a:t>
            </a:r>
            <a:r>
              <a:rPr lang="en-US" dirty="0" err="1"/>
              <a:t>mehanisms</a:t>
            </a:r>
            <a:endParaRPr lang="en-US" dirty="0"/>
          </a:p>
        </p:txBody>
      </p:sp>
      <p:sp>
        <p:nvSpPr>
          <p:cNvPr id="3" name="Content Placeholder 2">
            <a:extLst>
              <a:ext uri="{FF2B5EF4-FFF2-40B4-BE49-F238E27FC236}">
                <a16:creationId xmlns:a16="http://schemas.microsoft.com/office/drawing/2014/main" id="{BEE3553E-0CF9-579B-9D08-F57748979FAA}"/>
              </a:ext>
            </a:extLst>
          </p:cNvPr>
          <p:cNvSpPr>
            <a:spLocks noGrp="1"/>
          </p:cNvSpPr>
          <p:nvPr>
            <p:ph idx="1"/>
          </p:nvPr>
        </p:nvSpPr>
        <p:spPr/>
        <p:txBody>
          <a:bodyPr/>
          <a:lstStyle/>
          <a:p>
            <a:r>
              <a:rPr lang="en-US" dirty="0">
                <a:hlinkClick r:id="rId2"/>
              </a:rPr>
              <a:t>https://youtu.be/PSs6nxngL6k?si=wpjxlHYGYD6bA0HZ</a:t>
            </a:r>
            <a:endParaRPr lang="en-US" dirty="0"/>
          </a:p>
          <a:p>
            <a:r>
              <a:rPr lang="en-US" dirty="0">
                <a:hlinkClick r:id="rId3"/>
              </a:rPr>
              <a:t>https://youtu.be/PSs6nxngL6k?si=3njJyPRhLOVK_n1E</a:t>
            </a:r>
            <a:r>
              <a:rPr lang="en-US" dirty="0"/>
              <a:t> </a:t>
            </a:r>
          </a:p>
        </p:txBody>
      </p:sp>
    </p:spTree>
    <p:extLst>
      <p:ext uri="{BB962C8B-B14F-4D97-AF65-F5344CB8AC3E}">
        <p14:creationId xmlns:p14="http://schemas.microsoft.com/office/powerpoint/2010/main" val="39853270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1A752-1BFF-831C-7FEE-42E2D28BFA3C}"/>
              </a:ext>
            </a:extLst>
          </p:cNvPr>
          <p:cNvSpPr>
            <a:spLocks noGrp="1"/>
          </p:cNvSpPr>
          <p:nvPr>
            <p:ph type="title"/>
          </p:nvPr>
        </p:nvSpPr>
        <p:spPr/>
        <p:txBody>
          <a:bodyPr/>
          <a:lstStyle/>
          <a:p>
            <a:r>
              <a:rPr lang="en-US" dirty="0"/>
              <a:t>And to see the basics of LLM Universe</a:t>
            </a:r>
          </a:p>
        </p:txBody>
      </p:sp>
      <p:sp>
        <p:nvSpPr>
          <p:cNvPr id="3" name="Content Placeholder 2">
            <a:extLst>
              <a:ext uri="{FF2B5EF4-FFF2-40B4-BE49-F238E27FC236}">
                <a16:creationId xmlns:a16="http://schemas.microsoft.com/office/drawing/2014/main" id="{E3C79087-AD24-D0DA-E122-B07F33CDCB11}"/>
              </a:ext>
            </a:extLst>
          </p:cNvPr>
          <p:cNvSpPr>
            <a:spLocks noGrp="1"/>
          </p:cNvSpPr>
          <p:nvPr>
            <p:ph idx="1"/>
          </p:nvPr>
        </p:nvSpPr>
        <p:spPr/>
        <p:txBody>
          <a:bodyPr/>
          <a:lstStyle/>
          <a:p>
            <a:r>
              <a:rPr lang="en-US" dirty="0">
                <a:hlinkClick r:id="rId2"/>
              </a:rPr>
              <a:t>https://youtu.be/zjkBMFhNj_g?si</a:t>
            </a:r>
            <a:r>
              <a:rPr lang="en-US">
                <a:hlinkClick r:id="rId2"/>
              </a:rPr>
              <a:t>=kJV_jbDWr1-uI-XP</a:t>
            </a:r>
            <a:r>
              <a:rPr lang="en-US"/>
              <a:t> </a:t>
            </a:r>
            <a:endParaRPr lang="en-US" dirty="0"/>
          </a:p>
        </p:txBody>
      </p:sp>
    </p:spTree>
    <p:extLst>
      <p:ext uri="{BB962C8B-B14F-4D97-AF65-F5344CB8AC3E}">
        <p14:creationId xmlns:p14="http://schemas.microsoft.com/office/powerpoint/2010/main" val="2858444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53FB4-EE28-3982-6138-963C79F20444}"/>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D9A1838A-F4D2-43AB-7F64-F20CC109D82F}"/>
              </a:ext>
            </a:extLst>
          </p:cNvPr>
          <p:cNvSpPr>
            <a:spLocks noGrp="1"/>
          </p:cNvSpPr>
          <p:nvPr>
            <p:ph idx="1"/>
          </p:nvPr>
        </p:nvSpPr>
        <p:spPr/>
        <p:txBody>
          <a:bodyPr/>
          <a:lstStyle/>
          <a:p>
            <a:r>
              <a:rPr lang="en-CA" dirty="0"/>
              <a:t>While RNNs and LSTMs process input sequentially, the Transformer processes input in parallel, which allows it to be much faster and more effective for long-range dependencies</a:t>
            </a:r>
          </a:p>
          <a:p>
            <a:r>
              <a:rPr lang="en-CA" dirty="0"/>
              <a:t>The Transformer architecture was introduced in the paper </a:t>
            </a:r>
            <a:r>
              <a:rPr lang="en-CA" dirty="0">
                <a:hlinkClick r:id="rId2"/>
              </a:rPr>
              <a:t>"Attention is All You Need"</a:t>
            </a:r>
            <a:r>
              <a:rPr lang="en-CA" dirty="0"/>
              <a:t> by Vaswani et al. It completely relies on self-attention mechanisms rather than recurrence, making it efficient and scalable</a:t>
            </a:r>
            <a:endParaRPr lang="en-US" dirty="0"/>
          </a:p>
        </p:txBody>
      </p:sp>
    </p:spTree>
    <p:extLst>
      <p:ext uri="{BB962C8B-B14F-4D97-AF65-F5344CB8AC3E}">
        <p14:creationId xmlns:p14="http://schemas.microsoft.com/office/powerpoint/2010/main" val="80305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B00EE-E585-D82F-272A-1BC33D6B8D74}"/>
              </a:ext>
            </a:extLst>
          </p:cNvPr>
          <p:cNvSpPr>
            <a:spLocks noGrp="1"/>
          </p:cNvSpPr>
          <p:nvPr>
            <p:ph type="title"/>
          </p:nvPr>
        </p:nvSpPr>
        <p:spPr/>
        <p:txBody>
          <a:bodyPr/>
          <a:lstStyle/>
          <a:p>
            <a:r>
              <a:rPr lang="en-US" dirty="0"/>
              <a:t>Step 1:</a:t>
            </a:r>
          </a:p>
        </p:txBody>
      </p:sp>
      <p:sp>
        <p:nvSpPr>
          <p:cNvPr id="3" name="Content Placeholder 2">
            <a:extLst>
              <a:ext uri="{FF2B5EF4-FFF2-40B4-BE49-F238E27FC236}">
                <a16:creationId xmlns:a16="http://schemas.microsoft.com/office/drawing/2014/main" id="{04D71A0B-DDBD-0FBD-2739-A1714874B387}"/>
              </a:ext>
            </a:extLst>
          </p:cNvPr>
          <p:cNvSpPr>
            <a:spLocks noGrp="1"/>
          </p:cNvSpPr>
          <p:nvPr>
            <p:ph idx="1"/>
          </p:nvPr>
        </p:nvSpPr>
        <p:spPr/>
        <p:txBody>
          <a:bodyPr>
            <a:normAutofit/>
          </a:bodyPr>
          <a:lstStyle/>
          <a:p>
            <a:r>
              <a:rPr lang="en-CA" b="1" dirty="0"/>
              <a:t>Tokenization:</a:t>
            </a:r>
            <a:r>
              <a:rPr lang="en-CA" dirty="0"/>
              <a:t> The text input is first tokenized into a sequence of tokens.</a:t>
            </a:r>
          </a:p>
          <a:p>
            <a:r>
              <a:rPr lang="en-CA" b="1" dirty="0"/>
              <a:t>Embedding Layer:</a:t>
            </a:r>
            <a:r>
              <a:rPr lang="en-CA" dirty="0"/>
              <a:t> Each token is then represented as a vector in a high-dimensional space (word embeddings).</a:t>
            </a:r>
          </a:p>
          <a:p>
            <a:r>
              <a:rPr lang="en-CA" b="1" dirty="0"/>
              <a:t>Positional Encoding:</a:t>
            </a:r>
            <a:r>
              <a:rPr lang="en-CA" dirty="0"/>
              <a:t> Since the Transformer has no inherent sense of order, it adds positional encodings to the embeddings to introduce information about the position of each token in the sequence. This step is essential because, unlike LSTMs, the Transformer does not process input sequentially.</a:t>
            </a:r>
            <a:endParaRPr lang="en-US" dirty="0"/>
          </a:p>
          <a:p>
            <a:pPr lvl="1"/>
            <a:r>
              <a:rPr lang="en-US" dirty="0"/>
              <a:t> </a:t>
            </a:r>
          </a:p>
        </p:txBody>
      </p:sp>
    </p:spTree>
    <p:extLst>
      <p:ext uri="{BB962C8B-B14F-4D97-AF65-F5344CB8AC3E}">
        <p14:creationId xmlns:p14="http://schemas.microsoft.com/office/powerpoint/2010/main" val="1918442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BF93A-94DC-5444-5333-895BEF8C84A9}"/>
              </a:ext>
            </a:extLst>
          </p:cNvPr>
          <p:cNvSpPr>
            <a:spLocks noGrp="1"/>
          </p:cNvSpPr>
          <p:nvPr>
            <p:ph type="title"/>
          </p:nvPr>
        </p:nvSpPr>
        <p:spPr/>
        <p:txBody>
          <a:bodyPr/>
          <a:lstStyle/>
          <a:p>
            <a:r>
              <a:rPr lang="en-US" dirty="0"/>
              <a:t>Step 2: </a:t>
            </a:r>
            <a:r>
              <a:rPr lang="en-CA" dirty="0"/>
              <a:t>The Encoder-Decoder Structure</a:t>
            </a:r>
            <a:endParaRPr lang="en-US" dirty="0"/>
          </a:p>
        </p:txBody>
      </p:sp>
      <p:sp>
        <p:nvSpPr>
          <p:cNvPr id="3" name="Content Placeholder 2">
            <a:extLst>
              <a:ext uri="{FF2B5EF4-FFF2-40B4-BE49-F238E27FC236}">
                <a16:creationId xmlns:a16="http://schemas.microsoft.com/office/drawing/2014/main" id="{F4F63366-DC79-449A-2C99-15ACD6697D35}"/>
              </a:ext>
            </a:extLst>
          </p:cNvPr>
          <p:cNvSpPr>
            <a:spLocks noGrp="1"/>
          </p:cNvSpPr>
          <p:nvPr>
            <p:ph idx="1"/>
          </p:nvPr>
        </p:nvSpPr>
        <p:spPr/>
        <p:txBody>
          <a:bodyPr/>
          <a:lstStyle/>
          <a:p>
            <a:r>
              <a:rPr lang="en-CA" dirty="0"/>
              <a:t>The Transformer has two main components:</a:t>
            </a:r>
          </a:p>
          <a:p>
            <a:pPr lvl="1"/>
            <a:r>
              <a:rPr lang="en-CA" b="1" dirty="0"/>
              <a:t>Encoder:</a:t>
            </a:r>
            <a:r>
              <a:rPr lang="en-CA" dirty="0"/>
              <a:t> A stack of layers that processes the input sequence.</a:t>
            </a:r>
          </a:p>
          <a:p>
            <a:pPr lvl="1"/>
            <a:r>
              <a:rPr lang="en-CA" b="1" dirty="0"/>
              <a:t>Decoder:</a:t>
            </a:r>
            <a:r>
              <a:rPr lang="en-CA" dirty="0"/>
              <a:t> A stack of layers that generates the output sequence.</a:t>
            </a:r>
          </a:p>
          <a:p>
            <a:r>
              <a:rPr lang="en-CA" dirty="0"/>
              <a:t>Each encoder and decoder layer has two primary sub-layers:</a:t>
            </a:r>
          </a:p>
          <a:p>
            <a:pPr lvl="1"/>
            <a:r>
              <a:rPr lang="en-CA" b="1" dirty="0"/>
              <a:t>Multi-Head Self-Attention Mechanism:</a:t>
            </a:r>
            <a:r>
              <a:rPr lang="en-CA" dirty="0"/>
              <a:t> This allows the model to focus on different parts of the input sequence simultaneously.</a:t>
            </a:r>
          </a:p>
          <a:p>
            <a:pPr lvl="1"/>
            <a:r>
              <a:rPr lang="en-CA" b="1" dirty="0"/>
              <a:t>Feedforward Neural Network:</a:t>
            </a:r>
            <a:r>
              <a:rPr lang="en-CA" dirty="0"/>
              <a:t> A fully connected network applied to each position separately.</a:t>
            </a:r>
          </a:p>
          <a:p>
            <a:endParaRPr lang="en-US" dirty="0"/>
          </a:p>
        </p:txBody>
      </p:sp>
    </p:spTree>
    <p:extLst>
      <p:ext uri="{BB962C8B-B14F-4D97-AF65-F5344CB8AC3E}">
        <p14:creationId xmlns:p14="http://schemas.microsoft.com/office/powerpoint/2010/main" val="1661376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EE22C-D5C2-00C0-271B-860DFFB37F9D}"/>
              </a:ext>
            </a:extLst>
          </p:cNvPr>
          <p:cNvSpPr>
            <a:spLocks noGrp="1"/>
          </p:cNvSpPr>
          <p:nvPr>
            <p:ph type="title"/>
          </p:nvPr>
        </p:nvSpPr>
        <p:spPr/>
        <p:txBody>
          <a:bodyPr/>
          <a:lstStyle/>
          <a:p>
            <a:r>
              <a:rPr lang="en-US" dirty="0"/>
              <a:t>LSTM again</a:t>
            </a:r>
          </a:p>
        </p:txBody>
      </p:sp>
      <p:pic>
        <p:nvPicPr>
          <p:cNvPr id="5" name="Picture 4">
            <a:extLst>
              <a:ext uri="{FF2B5EF4-FFF2-40B4-BE49-F238E27FC236}">
                <a16:creationId xmlns:a16="http://schemas.microsoft.com/office/drawing/2014/main" id="{1D8CFF5D-E049-8AA6-3609-89560A3FB38D}"/>
              </a:ext>
            </a:extLst>
          </p:cNvPr>
          <p:cNvPicPr>
            <a:picLocks noChangeAspect="1"/>
          </p:cNvPicPr>
          <p:nvPr/>
        </p:nvPicPr>
        <p:blipFill>
          <a:blip r:embed="rId2"/>
          <a:stretch>
            <a:fillRect/>
          </a:stretch>
        </p:blipFill>
        <p:spPr>
          <a:xfrm>
            <a:off x="2333297" y="1464680"/>
            <a:ext cx="5791200" cy="4815032"/>
          </a:xfrm>
          <a:prstGeom prst="rect">
            <a:avLst/>
          </a:prstGeom>
        </p:spPr>
      </p:pic>
    </p:spTree>
    <p:extLst>
      <p:ext uri="{BB962C8B-B14F-4D97-AF65-F5344CB8AC3E}">
        <p14:creationId xmlns:p14="http://schemas.microsoft.com/office/powerpoint/2010/main" val="3390052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D44BE2-7CDF-F582-B26D-C4F9FC3FE4CD}"/>
              </a:ext>
            </a:extLst>
          </p:cNvPr>
          <p:cNvSpPr>
            <a:spLocks noGrp="1"/>
          </p:cNvSpPr>
          <p:nvPr>
            <p:ph type="title"/>
          </p:nvPr>
        </p:nvSpPr>
        <p:spPr>
          <a:xfrm>
            <a:off x="1113810" y="2960716"/>
            <a:ext cx="4036334" cy="2387600"/>
          </a:xfrm>
        </p:spPr>
        <p:txBody>
          <a:bodyPr vert="horz" lIns="91440" tIns="45720" rIns="91440" bIns="45720" rtlCol="0" anchor="t">
            <a:normAutofit/>
          </a:bodyPr>
          <a:lstStyle/>
          <a:p>
            <a:r>
              <a:rPr lang="en-US" sz="5400" kern="1200">
                <a:solidFill>
                  <a:schemeClr val="tx1"/>
                </a:solidFill>
                <a:latin typeface="+mj-lt"/>
                <a:ea typeface="+mj-ea"/>
                <a:cs typeface="+mj-cs"/>
              </a:rPr>
              <a:t>LSTM Chain</a:t>
            </a:r>
          </a:p>
        </p:txBody>
      </p:sp>
      <p:grpSp>
        <p:nvGrpSpPr>
          <p:cNvPr id="34" name="Group 33">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35" name="Rectangle 34">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1F7A4CE7-F1B0-023F-E933-BB6536BACB79}"/>
              </a:ext>
            </a:extLst>
          </p:cNvPr>
          <p:cNvPicPr>
            <a:picLocks noChangeAspect="1"/>
          </p:cNvPicPr>
          <p:nvPr/>
        </p:nvPicPr>
        <p:blipFill>
          <a:blip r:embed="rId2"/>
          <a:stretch>
            <a:fillRect/>
          </a:stretch>
        </p:blipFill>
        <p:spPr>
          <a:xfrm>
            <a:off x="5922492" y="1918743"/>
            <a:ext cx="5536001" cy="2961760"/>
          </a:xfrm>
          <a:prstGeom prst="rect">
            <a:avLst/>
          </a:prstGeom>
        </p:spPr>
      </p:pic>
    </p:spTree>
    <p:extLst>
      <p:ext uri="{BB962C8B-B14F-4D97-AF65-F5344CB8AC3E}">
        <p14:creationId xmlns:p14="http://schemas.microsoft.com/office/powerpoint/2010/main" val="2407620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FFE122-E2DE-858D-DE2B-DFBA632ADE2A}"/>
              </a:ext>
            </a:extLst>
          </p:cNvPr>
          <p:cNvSpPr>
            <a:spLocks noGrp="1"/>
          </p:cNvSpPr>
          <p:nvPr>
            <p:ph type="title"/>
          </p:nvPr>
        </p:nvSpPr>
        <p:spPr>
          <a:xfrm>
            <a:off x="1028700" y="1967266"/>
            <a:ext cx="2628900" cy="2547257"/>
          </a:xfrm>
          <a:noFill/>
        </p:spPr>
        <p:txBody>
          <a:bodyPr anchor="ctr">
            <a:normAutofit fontScale="90000"/>
          </a:bodyPr>
          <a:lstStyle/>
          <a:p>
            <a:pPr algn="ctr"/>
            <a:r>
              <a:rPr lang="en-US" sz="3600" dirty="0">
                <a:solidFill>
                  <a:srgbClr val="FFFFFF"/>
                </a:solidFill>
              </a:rPr>
              <a:t>But we cannot put words as they are – Word Embedding</a:t>
            </a:r>
          </a:p>
        </p:txBody>
      </p:sp>
      <p:pic>
        <p:nvPicPr>
          <p:cNvPr id="3" name="Picture 2">
            <a:extLst>
              <a:ext uri="{FF2B5EF4-FFF2-40B4-BE49-F238E27FC236}">
                <a16:creationId xmlns:a16="http://schemas.microsoft.com/office/drawing/2014/main" id="{DE294918-DD3D-6A83-0A58-68F5A86B633E}"/>
              </a:ext>
            </a:extLst>
          </p:cNvPr>
          <p:cNvPicPr>
            <a:picLocks noChangeAspect="1"/>
          </p:cNvPicPr>
          <p:nvPr/>
        </p:nvPicPr>
        <p:blipFill>
          <a:blip r:embed="rId2"/>
          <a:stretch>
            <a:fillRect/>
          </a:stretch>
        </p:blipFill>
        <p:spPr>
          <a:xfrm>
            <a:off x="4777316" y="817266"/>
            <a:ext cx="6780700" cy="5221139"/>
          </a:xfrm>
          <a:prstGeom prst="rect">
            <a:avLst/>
          </a:prstGeom>
        </p:spPr>
      </p:pic>
    </p:spTree>
    <p:extLst>
      <p:ext uri="{BB962C8B-B14F-4D97-AF65-F5344CB8AC3E}">
        <p14:creationId xmlns:p14="http://schemas.microsoft.com/office/powerpoint/2010/main" val="3392014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85CA-E9ED-05D2-704E-16DDF42D9960}"/>
              </a:ext>
            </a:extLst>
          </p:cNvPr>
          <p:cNvSpPr>
            <a:spLocks noGrp="1"/>
          </p:cNvSpPr>
          <p:nvPr>
            <p:ph type="title"/>
          </p:nvPr>
        </p:nvSpPr>
        <p:spPr/>
        <p:txBody>
          <a:bodyPr/>
          <a:lstStyle/>
          <a:p>
            <a:r>
              <a:rPr lang="en-CA" b="1" dirty="0"/>
              <a:t>General Concept of Embeddings</a:t>
            </a:r>
            <a:endParaRPr lang="en-US" dirty="0"/>
          </a:p>
        </p:txBody>
      </p:sp>
      <p:sp>
        <p:nvSpPr>
          <p:cNvPr id="3" name="Content Placeholder 2">
            <a:extLst>
              <a:ext uri="{FF2B5EF4-FFF2-40B4-BE49-F238E27FC236}">
                <a16:creationId xmlns:a16="http://schemas.microsoft.com/office/drawing/2014/main" id="{46A9DC3B-79E7-AA2E-6E7B-C90A946432AA}"/>
              </a:ext>
            </a:extLst>
          </p:cNvPr>
          <p:cNvSpPr>
            <a:spLocks noGrp="1"/>
          </p:cNvSpPr>
          <p:nvPr>
            <p:ph idx="1"/>
          </p:nvPr>
        </p:nvSpPr>
        <p:spPr/>
        <p:txBody>
          <a:bodyPr>
            <a:normAutofit/>
          </a:bodyPr>
          <a:lstStyle/>
          <a:p>
            <a:r>
              <a:rPr lang="en-CA" dirty="0"/>
              <a:t>Both word2vec and Transformer embeddings aim to represent words (or tokens) as vectors in a continuous vector space. Words with similar meanings should have similar vector representations.</a:t>
            </a:r>
          </a:p>
          <a:p>
            <a:pPr lvl="1"/>
            <a:r>
              <a:rPr lang="en-CA" b="1" dirty="0"/>
              <a:t>Word2Vec embeddings</a:t>
            </a:r>
            <a:r>
              <a:rPr lang="en-CA" dirty="0"/>
              <a:t> are static, meaning each word is represented by the same vector regardless of the context in which it appears.</a:t>
            </a:r>
          </a:p>
          <a:p>
            <a:pPr lvl="1"/>
            <a:r>
              <a:rPr lang="en-CA" b="1" dirty="0"/>
              <a:t>Transformer embeddings</a:t>
            </a:r>
            <a:r>
              <a:rPr lang="en-CA" dirty="0"/>
              <a:t> are often learned during training and are context-sensitive. This means that the vector representation of a word can change depending on the surrounding words. For instance, in models like BERT or GPT, the same word will have different embeddings based on its context in different sentences.</a:t>
            </a:r>
            <a:endParaRPr lang="en-US" dirty="0"/>
          </a:p>
        </p:txBody>
      </p:sp>
    </p:spTree>
    <p:extLst>
      <p:ext uri="{BB962C8B-B14F-4D97-AF65-F5344CB8AC3E}">
        <p14:creationId xmlns:p14="http://schemas.microsoft.com/office/powerpoint/2010/main" val="40901468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0FCA1-B5CC-E226-9C66-004F0ACF4AA5}"/>
              </a:ext>
            </a:extLst>
          </p:cNvPr>
          <p:cNvSpPr>
            <a:spLocks noGrp="1"/>
          </p:cNvSpPr>
          <p:nvPr>
            <p:ph type="title"/>
          </p:nvPr>
        </p:nvSpPr>
        <p:spPr>
          <a:xfrm>
            <a:off x="838200" y="365125"/>
            <a:ext cx="3078892" cy="2192724"/>
          </a:xfrm>
        </p:spPr>
        <p:txBody>
          <a:bodyPr>
            <a:normAutofit fontScale="90000"/>
          </a:bodyPr>
          <a:lstStyle/>
          <a:p>
            <a:r>
              <a:rPr lang="en-US" dirty="0"/>
              <a:t>Encoder with multilayer LSTM and Embedding</a:t>
            </a:r>
          </a:p>
        </p:txBody>
      </p:sp>
      <p:pic>
        <p:nvPicPr>
          <p:cNvPr id="3" name="Picture 2">
            <a:extLst>
              <a:ext uri="{FF2B5EF4-FFF2-40B4-BE49-F238E27FC236}">
                <a16:creationId xmlns:a16="http://schemas.microsoft.com/office/drawing/2014/main" id="{0B748BC2-CAB4-3418-32B4-0493DC7513F2}"/>
              </a:ext>
            </a:extLst>
          </p:cNvPr>
          <p:cNvPicPr>
            <a:picLocks noChangeAspect="1"/>
          </p:cNvPicPr>
          <p:nvPr/>
        </p:nvPicPr>
        <p:blipFill>
          <a:blip r:embed="rId2"/>
          <a:stretch>
            <a:fillRect/>
          </a:stretch>
        </p:blipFill>
        <p:spPr>
          <a:xfrm>
            <a:off x="309090" y="3027405"/>
            <a:ext cx="5314164" cy="2705786"/>
          </a:xfrm>
          <a:prstGeom prst="rect">
            <a:avLst/>
          </a:prstGeom>
        </p:spPr>
      </p:pic>
      <p:pic>
        <p:nvPicPr>
          <p:cNvPr id="4" name="Picture 3">
            <a:extLst>
              <a:ext uri="{FF2B5EF4-FFF2-40B4-BE49-F238E27FC236}">
                <a16:creationId xmlns:a16="http://schemas.microsoft.com/office/drawing/2014/main" id="{E6493266-48A7-B54D-FAB6-545329C9CD9F}"/>
              </a:ext>
            </a:extLst>
          </p:cNvPr>
          <p:cNvPicPr>
            <a:picLocks noChangeAspect="1"/>
          </p:cNvPicPr>
          <p:nvPr/>
        </p:nvPicPr>
        <p:blipFill>
          <a:blip r:embed="rId3"/>
          <a:stretch>
            <a:fillRect/>
          </a:stretch>
        </p:blipFill>
        <p:spPr>
          <a:xfrm>
            <a:off x="5181600" y="706631"/>
            <a:ext cx="7010400" cy="5130800"/>
          </a:xfrm>
          <a:prstGeom prst="rect">
            <a:avLst/>
          </a:prstGeom>
        </p:spPr>
      </p:pic>
      <p:sp>
        <p:nvSpPr>
          <p:cNvPr id="5" name="TextBox 4">
            <a:extLst>
              <a:ext uri="{FF2B5EF4-FFF2-40B4-BE49-F238E27FC236}">
                <a16:creationId xmlns:a16="http://schemas.microsoft.com/office/drawing/2014/main" id="{58AC6EAC-95E7-8B68-90F4-8E47AA6CFB20}"/>
              </a:ext>
            </a:extLst>
          </p:cNvPr>
          <p:cNvSpPr txBox="1"/>
          <p:nvPr/>
        </p:nvSpPr>
        <p:spPr>
          <a:xfrm>
            <a:off x="2263985" y="6151369"/>
            <a:ext cx="7910029" cy="646331"/>
          </a:xfrm>
          <a:prstGeom prst="rect">
            <a:avLst/>
          </a:prstGeom>
          <a:noFill/>
        </p:spPr>
        <p:txBody>
          <a:bodyPr wrap="square" rtlCol="0">
            <a:spAutoFit/>
          </a:bodyPr>
          <a:lstStyle/>
          <a:p>
            <a:r>
              <a:rPr lang="en-US" dirty="0"/>
              <a:t>In essence, the Encoder encodes the input sentence, Let's go, into a collection of long and short term memories (cell and hidden states), context vector</a:t>
            </a:r>
          </a:p>
        </p:txBody>
      </p:sp>
    </p:spTree>
    <p:extLst>
      <p:ext uri="{BB962C8B-B14F-4D97-AF65-F5344CB8AC3E}">
        <p14:creationId xmlns:p14="http://schemas.microsoft.com/office/powerpoint/2010/main" val="41107492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72</TotalTime>
  <Words>520</Words>
  <Application>Microsoft Macintosh PowerPoint</Application>
  <PresentationFormat>Widescreen</PresentationFormat>
  <Paragraphs>36</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Aptos Display</vt:lpstr>
      <vt:lpstr>Arial</vt:lpstr>
      <vt:lpstr>Office Theme</vt:lpstr>
      <vt:lpstr>LLM Basics - Transformers</vt:lpstr>
      <vt:lpstr>PowerPoint Presentation</vt:lpstr>
      <vt:lpstr>Step 1:</vt:lpstr>
      <vt:lpstr>Step 2: The Encoder-Decoder Structure</vt:lpstr>
      <vt:lpstr>LSTM again</vt:lpstr>
      <vt:lpstr>LSTM Chain</vt:lpstr>
      <vt:lpstr>But we cannot put words as they are – Word Embedding</vt:lpstr>
      <vt:lpstr>General Concept of Embeddings</vt:lpstr>
      <vt:lpstr>Encoder with multilayer LSTM and Embedding</vt:lpstr>
      <vt:lpstr>Now we need to decode the context vector</vt:lpstr>
      <vt:lpstr>Decoder start with EOS</vt:lpstr>
      <vt:lpstr>Translation doesn’t stop until EOS</vt:lpstr>
      <vt:lpstr>Attention for NNs</vt:lpstr>
      <vt:lpstr>For attention and transformer mehanisms</vt:lpstr>
      <vt:lpstr>And to see the basics of LLM Universe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Yigit Aydede</dc:creator>
  <cp:lastModifiedBy>Yigit Aydede</cp:lastModifiedBy>
  <cp:revision>1</cp:revision>
  <dcterms:created xsi:type="dcterms:W3CDTF">2024-08-25T15:44:24Z</dcterms:created>
  <dcterms:modified xsi:type="dcterms:W3CDTF">2024-08-25T16:57:06Z</dcterms:modified>
</cp:coreProperties>
</file>

<file path=docProps/thumbnail.jpeg>
</file>